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70" r:id="rId7"/>
    <p:sldId id="261" r:id="rId8"/>
    <p:sldId id="263" r:id="rId9"/>
    <p:sldId id="264" r:id="rId10"/>
    <p:sldId id="265" r:id="rId11"/>
    <p:sldId id="262" r:id="rId12"/>
    <p:sldId id="272" r:id="rId13"/>
    <p:sldId id="273" r:id="rId14"/>
    <p:sldId id="271" r:id="rId15"/>
    <p:sldId id="267" r:id="rId16"/>
    <p:sldId id="268" r:id="rId17"/>
    <p:sldId id="266" r:id="rId18"/>
    <p:sldId id="269" r:id="rId19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4" autoAdjust="0"/>
    <p:restoredTop sz="94521" autoAdjust="0"/>
  </p:normalViewPr>
  <p:slideViewPr>
    <p:cSldViewPr>
      <p:cViewPr varScale="1">
        <p:scale>
          <a:sx n="79" d="100"/>
          <a:sy n="79" d="100"/>
        </p:scale>
        <p:origin x="1104" y="5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0E4D4-2225-7240-BCEC-961E9B18AB25}" type="datetimeFigureOut">
              <a:rPr lang="pt-BR" smtClean="0"/>
              <a:t>09/06/2026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7BF794-52A7-6548-A9B5-68B9314202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2948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BF794-52A7-6548-A9B5-68B931420295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4152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E5D1FA3-7EB5-B97B-CD42-C313F071BA09}"/>
              </a:ext>
            </a:extLst>
          </p:cNvPr>
          <p:cNvSpPr txBox="1"/>
          <p:nvPr/>
        </p:nvSpPr>
        <p:spPr>
          <a:xfrm>
            <a:off x="2870200" y="6248400"/>
            <a:ext cx="21579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solidFill>
                  <a:schemeClr val="accent1"/>
                </a:solidFill>
              </a:rPr>
              <a:t>1ª aula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Interface gráfica do usuário, Aplicativo, Tabela&#10;&#10;O conteúdo gerado por IA pode estar incorreto.">
            <a:extLst>
              <a:ext uri="{FF2B5EF4-FFF2-40B4-BE49-F238E27FC236}">
                <a16:creationId xmlns:a16="http://schemas.microsoft.com/office/drawing/2014/main" id="{93C8CBE1-1811-4D5E-39CA-2751853F2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57" y="304800"/>
            <a:ext cx="7772400" cy="5461288"/>
          </a:xfrm>
          <a:prstGeom prst="rect">
            <a:avLst/>
          </a:prstGeom>
        </p:spPr>
      </p:pic>
      <p:pic>
        <p:nvPicPr>
          <p:cNvPr id="8" name="Imagem 7" descr="Tabela&#10;&#10;O conteúdo gerado por IA pode estar incorreto.">
            <a:extLst>
              <a:ext uri="{FF2B5EF4-FFF2-40B4-BE49-F238E27FC236}">
                <a16:creationId xmlns:a16="http://schemas.microsoft.com/office/drawing/2014/main" id="{8D7EB001-3575-A385-1D56-0C0503051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157" y="4114800"/>
            <a:ext cx="7772400" cy="4823741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36154350-450F-7049-A487-BFF9579927B0}"/>
              </a:ext>
            </a:extLst>
          </p:cNvPr>
          <p:cNvSpPr txBox="1"/>
          <p:nvPr/>
        </p:nvSpPr>
        <p:spPr>
          <a:xfrm>
            <a:off x="10127075" y="2209800"/>
            <a:ext cx="31646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solidFill>
                  <a:schemeClr val="accent1"/>
                </a:solidFill>
              </a:rPr>
              <a:t>Eis o PMP!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88982DB-E5B1-2EC9-3808-7B445A9D379F}"/>
              </a:ext>
            </a:extLst>
          </p:cNvPr>
          <p:cNvSpPr txBox="1"/>
          <p:nvPr/>
        </p:nvSpPr>
        <p:spPr>
          <a:xfrm>
            <a:off x="1277257" y="5776974"/>
            <a:ext cx="5867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>
                <a:solidFill>
                  <a:schemeClr val="accent1"/>
                </a:solidFill>
              </a:rPr>
              <a:t>Um mapa do componente pedagógico!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A96F9-0CD5-48AC-1E71-09CF45951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Interface gráfica do usuário, Aplicativo, Tabela&#10;&#10;O conteúdo gerado por IA pode estar incorreto.">
            <a:extLst>
              <a:ext uri="{FF2B5EF4-FFF2-40B4-BE49-F238E27FC236}">
                <a16:creationId xmlns:a16="http://schemas.microsoft.com/office/drawing/2014/main" id="{2CCA03D2-F262-9FB2-E874-73BE6A9BFE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00" y="-135002"/>
            <a:ext cx="13639800" cy="958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31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57F005-BD1D-32DA-7818-3E3340B62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Tabela&#10;&#10;O conteúdo gerado por IA pode estar incorreto.">
            <a:extLst>
              <a:ext uri="{FF2B5EF4-FFF2-40B4-BE49-F238E27FC236}">
                <a16:creationId xmlns:a16="http://schemas.microsoft.com/office/drawing/2014/main" id="{908BE75E-D238-AA6D-26E7-2EA9DF59CF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93" y="-228600"/>
            <a:ext cx="16029214" cy="994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272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12FB7-BBC0-62F8-928B-B34CEA79A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5599EF6-F2C9-F67E-2EAE-FCDE1F2FE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A534C00-869A-8B54-177A-8346A6DEF67C}"/>
              </a:ext>
            </a:extLst>
          </p:cNvPr>
          <p:cNvSpPr txBox="1"/>
          <p:nvPr/>
        </p:nvSpPr>
        <p:spPr>
          <a:xfrm>
            <a:off x="2870200" y="6248400"/>
            <a:ext cx="21579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solidFill>
                  <a:schemeClr val="accent1"/>
                </a:solidFill>
              </a:rPr>
              <a:t>3ª aula</a:t>
            </a:r>
          </a:p>
        </p:txBody>
      </p:sp>
    </p:spTree>
    <p:extLst>
      <p:ext uri="{BB962C8B-B14F-4D97-AF65-F5344CB8AC3E}">
        <p14:creationId xmlns:p14="http://schemas.microsoft.com/office/powerpoint/2010/main" val="4167353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9" name="Imagem 8" descr="Imagem em branco e preto&#10;&#10;O conteúdo gerado por IA pode estar incorreto.">
            <a:extLst>
              <a:ext uri="{FF2B5EF4-FFF2-40B4-BE49-F238E27FC236}">
                <a16:creationId xmlns:a16="http://schemas.microsoft.com/office/drawing/2014/main" id="{825F3714-352B-96F5-8C11-4231286BC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110" y="1436914"/>
            <a:ext cx="6538631" cy="7046777"/>
          </a:xfrm>
          <a:prstGeom prst="rect">
            <a:avLst/>
          </a:prstGeom>
        </p:spPr>
      </p:pic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1EB47C7D-78A3-601D-9732-8AEEDD1937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5553389"/>
              </p:ext>
            </p:extLst>
          </p:nvPr>
        </p:nvGraphicFramePr>
        <p:xfrm>
          <a:off x="508000" y="1440633"/>
          <a:ext cx="14401800" cy="72130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19604">
                  <a:extLst>
                    <a:ext uri="{9D8B030D-6E8A-4147-A177-3AD203B41FA5}">
                      <a16:colId xmlns:a16="http://schemas.microsoft.com/office/drawing/2014/main" val="172397373"/>
                    </a:ext>
                  </a:extLst>
                </a:gridCol>
                <a:gridCol w="10882196">
                  <a:extLst>
                    <a:ext uri="{9D8B030D-6E8A-4147-A177-3AD203B41FA5}">
                      <a16:colId xmlns:a16="http://schemas.microsoft.com/office/drawing/2014/main" val="653554796"/>
                    </a:ext>
                  </a:extLst>
                </a:gridCol>
              </a:tblGrid>
              <a:tr h="6245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t-BR" sz="2800" dirty="0">
                          <a:effectLst/>
                        </a:rPr>
                        <a:t>Modalidade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t-BR" sz="2800">
                          <a:effectLst/>
                        </a:rPr>
                        <a:t>Aplicação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35333193"/>
                  </a:ext>
                </a:extLst>
              </a:tr>
              <a:tr h="19512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t-BR" sz="2800">
                          <a:effectLst/>
                        </a:rPr>
                        <a:t>Reprodução baseada no modelo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t-BR" sz="2800" dirty="0">
                          <a:effectLst/>
                        </a:rPr>
                        <a:t>Mediador fornece suporte, um modelo, para melhorar a competência do aprendiz.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02540565"/>
                  </a:ext>
                </a:extLst>
              </a:tr>
              <a:tr h="16610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t-BR" sz="2800">
                          <a:effectLst/>
                        </a:rPr>
                        <a:t>Questionamento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t-BR" sz="2800" dirty="0">
                          <a:effectLst/>
                        </a:rPr>
                        <a:t>Mediador questiona e solicita boas perguntas ao aprendiz. Provocar o/a aprendiz para ele/a mesmo fazer perguntas aos textos indicados.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21417080"/>
                  </a:ext>
                </a:extLst>
              </a:tr>
              <a:tr h="12878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t-BR" sz="2800">
                          <a:effectLst/>
                        </a:rPr>
                        <a:t>Retroação pedagógica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t-BR" sz="2800" dirty="0">
                          <a:effectLst/>
                        </a:rPr>
                        <a:t>Mediador dá um retorno ao aprendiz, por meio de um feedback a algo específico por ele questionado.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49792940"/>
                  </a:ext>
                </a:extLst>
              </a:tr>
              <a:tr h="16884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t-BR" sz="2800">
                          <a:effectLst/>
                        </a:rPr>
                        <a:t>Estruturação cognitiva</a:t>
                      </a:r>
                      <a:endParaRPr lang="pt-B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t-BR" sz="2800" dirty="0">
                          <a:effectLst/>
                        </a:rPr>
                        <a:t>Mediador ajuda o aprendiz por meio de exemplos.</a:t>
                      </a:r>
                      <a:endParaRPr lang="pt-BR" sz="2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t-BR" sz="2800" dirty="0">
                          <a:effectLst/>
                        </a:rPr>
                        <a:t>(Observar que exemplo não é modelo)</a:t>
                      </a:r>
                      <a:endParaRPr lang="pt-B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14529676"/>
                  </a:ext>
                </a:extLst>
              </a:tr>
            </a:tbl>
          </a:graphicData>
        </a:graphic>
      </p:graphicFrame>
      <p:pic>
        <p:nvPicPr>
          <p:cNvPr id="6" name="Imagem 5">
            <a:extLst>
              <a:ext uri="{FF2B5EF4-FFF2-40B4-BE49-F238E27FC236}">
                <a16:creationId xmlns:a16="http://schemas.microsoft.com/office/drawing/2014/main" id="{5357D7C3-EA80-62BF-5C15-50B56D03E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490332"/>
            <a:ext cx="15390741" cy="692289"/>
          </a:xfrm>
          <a:prstGeom prst="rect">
            <a:avLst/>
          </a:prstGeom>
        </p:spPr>
      </p:pic>
      <p:sp>
        <p:nvSpPr>
          <p:cNvPr id="4" name="object 7">
            <a:extLst>
              <a:ext uri="{FF2B5EF4-FFF2-40B4-BE49-F238E27FC236}">
                <a16:creationId xmlns:a16="http://schemas.microsoft.com/office/drawing/2014/main" id="{8406A68B-84CB-5D8F-BC28-6F9C3614B63E}"/>
              </a:ext>
            </a:extLst>
          </p:cNvPr>
          <p:cNvSpPr txBox="1"/>
          <p:nvPr/>
        </p:nvSpPr>
        <p:spPr>
          <a:xfrm>
            <a:off x="1117600" y="310503"/>
            <a:ext cx="12648264" cy="843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5400" b="1" dirty="0">
                <a:solidFill>
                  <a:schemeClr val="accent1"/>
                </a:solidFill>
                <a:latin typeface="Arial"/>
                <a:cs typeface="Arial"/>
              </a:rPr>
              <a:t>Mecanismos de Suporte à Concepção</a:t>
            </a:r>
            <a:endParaRPr sz="5400" b="1" dirty="0">
              <a:solidFill>
                <a:schemeClr val="accent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F7F71-E7E4-423F-DC66-213A3C85B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D1EAA50-16F5-D2CE-F363-12077E09D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1E602A5-B779-D182-3AE0-E53A1B828A0A}"/>
              </a:ext>
            </a:extLst>
          </p:cNvPr>
          <p:cNvSpPr txBox="1"/>
          <p:nvPr/>
        </p:nvSpPr>
        <p:spPr>
          <a:xfrm>
            <a:off x="2870200" y="6248400"/>
            <a:ext cx="21579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solidFill>
                  <a:schemeClr val="accent1"/>
                </a:solidFill>
              </a:rPr>
              <a:t>2ª aula</a:t>
            </a:r>
          </a:p>
        </p:txBody>
      </p:sp>
    </p:spTree>
    <p:extLst>
      <p:ext uri="{BB962C8B-B14F-4D97-AF65-F5344CB8AC3E}">
        <p14:creationId xmlns:p14="http://schemas.microsoft.com/office/powerpoint/2010/main" val="2746156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A7BF288-B1C1-ED54-25D1-471C65837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1" t="24000"/>
          <a:stretch>
            <a:fillRect/>
          </a:stretch>
        </p:blipFill>
        <p:spPr>
          <a:xfrm>
            <a:off x="660400" y="381000"/>
            <a:ext cx="8448174" cy="8382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98BE7BD-69B6-2DBD-E702-824C68474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29" y="914400"/>
            <a:ext cx="15390741" cy="69228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A80CB8D-2689-C1A4-E4D4-9A5E2A3F3152}"/>
              </a:ext>
            </a:extLst>
          </p:cNvPr>
          <p:cNvSpPr txBox="1"/>
          <p:nvPr/>
        </p:nvSpPr>
        <p:spPr>
          <a:xfrm>
            <a:off x="812800" y="683359"/>
            <a:ext cx="67480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atuação do mediador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112</Words>
  <Application>Microsoft Macintosh PowerPoint</Application>
  <PresentationFormat>Personalizar</PresentationFormat>
  <Paragraphs>19</Paragraphs>
  <Slides>18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2" baseType="lpstr">
      <vt:lpstr>Aptos</vt:lpstr>
      <vt:lpstr>Arial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Fernando Pimentel</cp:lastModifiedBy>
  <cp:revision>2</cp:revision>
  <dcterms:created xsi:type="dcterms:W3CDTF">2006-08-16T00:00:00Z</dcterms:created>
  <dcterms:modified xsi:type="dcterms:W3CDTF">2026-06-09T22:44:18Z</dcterms:modified>
</cp:coreProperties>
</file>